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4" r:id="rId2"/>
    <p:sldMasterId id="2147483655" r:id="rId3"/>
  </p:sldMasterIdLst>
  <p:notesMasterIdLst>
    <p:notesMasterId r:id="rId9"/>
  </p:notesMasterIdLst>
  <p:handoutMasterIdLst>
    <p:handoutMasterId r:id="rId10"/>
  </p:handoutMasterIdLst>
  <p:sldIdLst>
    <p:sldId id="1317" r:id="rId4"/>
    <p:sldId id="409" r:id="rId5"/>
    <p:sldId id="1322" r:id="rId6"/>
    <p:sldId id="1326" r:id="rId7"/>
    <p:sldId id="1325" r:id="rId8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99CCFF"/>
    <a:srgbClr val="FFFFD1"/>
    <a:srgbClr val="FFCC66"/>
    <a:srgbClr val="0000FF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1" autoAdjust="0"/>
    <p:restoredTop sz="94660"/>
  </p:normalViewPr>
  <p:slideViewPr>
    <p:cSldViewPr>
      <p:cViewPr varScale="1">
        <p:scale>
          <a:sx n="121" d="100"/>
          <a:sy n="121" d="100"/>
        </p:scale>
        <p:origin x="10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763C8-9EFF-4C02-A35A-48E27AA2F52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8B48B-BD62-435F-8EC8-CEF1EAB73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2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28B2150-5E6E-4BAF-AB55-A79DFC4EA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35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16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C2381-D91F-4B72-A33E-F28F764AE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81C2-F70B-43EF-BE2D-28C9E732C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56CB9-BF4D-4F02-8B0C-9CE18982E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17F47-EF7F-4D8D-AB6C-714189D82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95A1-EEB0-4F85-8A10-C23A84CA9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1898C-40BC-478D-8DED-1286CD641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A6B90-D2EF-4843-9E98-A5354F4C0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DBEC-0F94-4713-9543-7F433BB25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B0495-BBCC-4913-A5CD-0A7D430B4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C8A25-34EB-42D0-B221-A8AE027C7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63FE-B7E0-4221-B61E-34B20B095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7AA50-29CC-4254-9BFB-EA898F2E2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1153-E757-4AB8-AF3F-06E4727C7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E7A7-5E5D-4459-9C72-43BAF1A3E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3F89-5E39-4287-8243-A1FDF348C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00D38-9E9E-4246-B0D7-EB6790424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CA3A-BEE7-4626-A5BB-0204E1549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4274-E291-4335-B0D4-CBE9EC58E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A09A7-96C9-4E26-9B75-37370453E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90187-D503-4363-A09E-8D4D416CC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ED23-936F-48E2-A39F-CBDD40D9F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63AF-7EFF-4FFA-852F-EE1B3808B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A3DAA-5D2A-4C3F-B98C-1EF8FA681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987F-D8BA-48CB-9DC3-BA8640949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DBD73-B50B-4B7E-A6A2-A881EC59E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AA92D-A797-4A5D-AC06-E3AF0871F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3FEF-18DD-46D8-95DD-583945047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0887A-DACA-4CB6-A8CD-ACFE0A0E0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B899-4003-40C6-9C98-A54C8D627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6050B-ED6F-403A-8195-B6B74DCE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A5CCF-F179-40D6-BF77-A62AA0471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959BD-EE17-4419-8352-A6927DDC7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B42C-1BE7-4F70-9835-7F96B416E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6ADE9-75E9-431A-9C89-525F44D4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D5395A6-308E-4EC1-8F3A-336496A9F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4EB9AF0-0E54-4F10-928C-B34C3961D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51EFD53-59E9-49C4-86C8-626A1BE78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nlinelibrary.wiley.com/doi/10.1002/aepp.13310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barrett.dyson.cornell.edu/staars/fellow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sevier.com/authors/policies-and-guidelines/credit-author-statemen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351782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 dirty="0">
                <a:latin typeface="Georgia" pitchFamily="18" charset="0"/>
              </a:rPr>
              <a:t>How Can Development Economics Journals</a:t>
            </a:r>
          </a:p>
          <a:p>
            <a:pPr algn="ctr"/>
            <a:r>
              <a:rPr lang="en-US" sz="2600" b="1" dirty="0">
                <a:latin typeface="Georgia" pitchFamily="18" charset="0"/>
              </a:rPr>
              <a:t>Better Include Southern Researchers? </a:t>
            </a:r>
            <a:endParaRPr lang="en-US" sz="2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3447" y="49530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Christopher B. Barrett</a:t>
            </a:r>
          </a:p>
          <a:p>
            <a:pPr algn="ctr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Cornell University</a:t>
            </a:r>
          </a:p>
          <a:p>
            <a:pPr algn="ctr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Co-Editor-in-Chief, </a:t>
            </a:r>
            <a:r>
              <a:rPr lang="en-US" sz="2000" b="1" i="1" dirty="0">
                <a:latin typeface="Georgia" pitchFamily="18" charset="0"/>
                <a:cs typeface="Times New Roman" pitchFamily="18" charset="0"/>
              </a:rPr>
              <a:t>Food Policy </a:t>
            </a:r>
          </a:p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September 23, 2022</a:t>
            </a: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A48101-EFD4-46C7-B2B2-52D308BEE59A}"/>
              </a:ext>
            </a:extLst>
          </p:cNvPr>
          <p:cNvSpPr txBox="1"/>
          <p:nvPr/>
        </p:nvSpPr>
        <p:spPr>
          <a:xfrm>
            <a:off x="609600" y="11430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Development economics peer-reviewed publications overwhelmingly come from HIC authors.</a:t>
            </a: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Multiple problems: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Georgia" pitchFamily="18" charset="0"/>
              </a:rPr>
              <a:t>Inequity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Georgia" pitchFamily="18" charset="0"/>
              </a:rPr>
              <a:t>Increased risk of malpractice, misinterpretation, or misspecification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Georgia" pitchFamily="18" charset="0"/>
              </a:rPr>
              <a:t>Less long-term investment in translating research into impact</a:t>
            </a:r>
          </a:p>
          <a:p>
            <a:endParaRPr lang="en-US" sz="2400" b="1" dirty="0">
              <a:latin typeface="Georgia" pitchFamily="18" charset="0"/>
            </a:endParaRPr>
          </a:p>
          <a:p>
            <a:endParaRPr lang="en-US" sz="24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Hard issue with multiple causes. What to do?</a:t>
            </a:r>
          </a:p>
        </p:txBody>
      </p:sp>
    </p:spTree>
    <p:extLst>
      <p:ext uri="{BB962C8B-B14F-4D97-AF65-F5344CB8AC3E}">
        <p14:creationId xmlns:p14="http://schemas.microsoft.com/office/powerpoint/2010/main" val="246500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52400" y="1676400"/>
            <a:ext cx="9144000" cy="6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the “unwritten curriculum” problem</a:t>
            </a:r>
          </a:p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6019800" y="0"/>
            <a:ext cx="312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Rural non-farm economy</a:t>
            </a:r>
          </a:p>
        </p:txBody>
      </p:sp>
      <p:pic>
        <p:nvPicPr>
          <p:cNvPr id="2" name="Picture 5" descr="cu_logo_sml_150_ppt">
            <a:extLst>
              <a:ext uri="{FF2B5EF4-FFF2-40B4-BE49-F238E27FC236}">
                <a16:creationId xmlns:a16="http://schemas.microsoft.com/office/drawing/2014/main" id="{3EA0791D-33D5-485C-B882-EA4684D2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FAC357A1-9B19-4A69-B17C-38D9F5E4307B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Supply side ideas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00FFF8-4828-3189-ECD5-6CDFC5928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17182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AB68AB-A127-8D4F-EC98-0A1C8A09D07A}"/>
              </a:ext>
            </a:extLst>
          </p:cNvPr>
          <p:cNvSpPr txBox="1"/>
          <p:nvPr/>
        </p:nvSpPr>
        <p:spPr>
          <a:xfrm>
            <a:off x="3873062" y="175260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STAARS Fellows approach</a:t>
            </a:r>
          </a:p>
          <a:p>
            <a:r>
              <a:rPr lang="en-US" dirty="0"/>
              <a:t>(</a:t>
            </a:r>
            <a:r>
              <a:rPr lang="en-US" dirty="0">
                <a:hlinkClick r:id="rId4"/>
              </a:rPr>
              <a:t>http://barrett.dyson.cornell.edu/staars/fellows/</a:t>
            </a:r>
            <a:r>
              <a:rPr lang="en-US" dirty="0"/>
              <a:t>) 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Intensive individual and small group research mentoring and professional development training in a networked model.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8" name="image4.png" descr="Diagram&#10;&#10;Description automatically generated">
            <a:extLst>
              <a:ext uri="{FF2B5EF4-FFF2-40B4-BE49-F238E27FC236}">
                <a16:creationId xmlns:a16="http://schemas.microsoft.com/office/drawing/2014/main" id="{4589FEA1-8294-B565-7BE9-0763C28E9F8B}"/>
              </a:ext>
            </a:extLst>
          </p:cNvPr>
          <p:cNvPicPr/>
          <p:nvPr/>
        </p:nvPicPr>
        <p:blipFill rotWithShape="1">
          <a:blip r:embed="rId5"/>
          <a:srcRect r="3995" b="2995"/>
          <a:stretch/>
        </p:blipFill>
        <p:spPr>
          <a:xfrm>
            <a:off x="4002405" y="3200401"/>
            <a:ext cx="4531995" cy="3352800"/>
          </a:xfrm>
          <a:prstGeom prst="rect">
            <a:avLst/>
          </a:prstGeom>
          <a:ln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EB6938-F188-07BF-71D0-60EF606EA9BA}"/>
              </a:ext>
            </a:extLst>
          </p:cNvPr>
          <p:cNvSpPr txBox="1"/>
          <p:nvPr/>
        </p:nvSpPr>
        <p:spPr>
          <a:xfrm>
            <a:off x="5105400" y="651871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6"/>
              </a:rPr>
              <a:t>Schreiber et al. </a:t>
            </a:r>
            <a:r>
              <a:rPr lang="en-US" sz="1400" i="1" dirty="0">
                <a:hlinkClick r:id="rId6"/>
              </a:rPr>
              <a:t>AEPP</a:t>
            </a:r>
            <a:r>
              <a:rPr lang="en-US" sz="1400" dirty="0">
                <a:hlinkClick r:id="rId6"/>
              </a:rPr>
              <a:t> 2022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756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152400" y="1676400"/>
            <a:ext cx="9144000" cy="6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 address through editorial actions</a:t>
            </a:r>
          </a:p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6019800" y="0"/>
            <a:ext cx="312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Rural non-farm economy</a:t>
            </a:r>
          </a:p>
        </p:txBody>
      </p:sp>
      <p:pic>
        <p:nvPicPr>
          <p:cNvPr id="2" name="Picture 5" descr="cu_logo_sml_150_ppt">
            <a:extLst>
              <a:ext uri="{FF2B5EF4-FFF2-40B4-BE49-F238E27FC236}">
                <a16:creationId xmlns:a16="http://schemas.microsoft.com/office/drawing/2014/main" id="{3EA0791D-33D5-485C-B882-EA4684D2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FAC357A1-9B19-4A69-B17C-38D9F5E4307B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Demand side ideas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AB68AB-A127-8D4F-EC98-0A1C8A09D07A}"/>
              </a:ext>
            </a:extLst>
          </p:cNvPr>
          <p:cNvSpPr txBox="1"/>
          <p:nvPr/>
        </p:nvSpPr>
        <p:spPr>
          <a:xfrm>
            <a:off x="165538" y="1628118"/>
            <a:ext cx="86736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Decolonizing development policy statement … backed up by editors’ actions: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Level 3 copy editing service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LMIC peer reviewer training and recruitment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DB2AE-0641-3CEC-32ED-BAF6D9C67D64}"/>
              </a:ext>
            </a:extLst>
          </p:cNvPr>
          <p:cNvSpPr txBox="1"/>
          <p:nvPr/>
        </p:nvSpPr>
        <p:spPr>
          <a:xfrm>
            <a:off x="1257300" y="1977673"/>
            <a:ext cx="6934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1400" b="1" i="0" dirty="0">
                <a:solidFill>
                  <a:srgbClr val="53565A"/>
                </a:solidFill>
                <a:effectLst/>
                <a:latin typeface="nexussans"/>
              </a:rPr>
              <a:t>Decolonizing research</a:t>
            </a:r>
            <a:br>
              <a:rPr lang="en-US" sz="1400" b="0" i="0" dirty="0">
                <a:solidFill>
                  <a:srgbClr val="53565A"/>
                </a:solidFill>
                <a:effectLst/>
                <a:latin typeface="nexussans"/>
              </a:rPr>
            </a:br>
            <a:br>
              <a:rPr lang="en-US" sz="1400" b="0" i="0" dirty="0">
                <a:solidFill>
                  <a:srgbClr val="53565A"/>
                </a:solidFill>
                <a:effectLst/>
                <a:latin typeface="nexussans"/>
              </a:rPr>
            </a:br>
            <a:r>
              <a:rPr lang="en-US" sz="1400" b="0" i="1" dirty="0">
                <a:solidFill>
                  <a:srgbClr val="53565A"/>
                </a:solidFill>
                <a:effectLst/>
                <a:latin typeface="nexussans"/>
              </a:rPr>
              <a:t>Food Policy</a:t>
            </a:r>
            <a:r>
              <a:rPr lang="en-US" sz="1400" b="0" i="0" dirty="0">
                <a:solidFill>
                  <a:srgbClr val="53565A"/>
                </a:solidFill>
                <a:effectLst/>
                <a:latin typeface="nexussans"/>
              </a:rPr>
              <a:t> is committed to taking real steps to ensure that its publishing processes are critically engaging with the broader agenda of decolonization research and publishing about disadvantaged populations. We commit to</a:t>
            </a:r>
            <a:br>
              <a:rPr lang="en-US" sz="1400" b="0" i="0" dirty="0">
                <a:solidFill>
                  <a:srgbClr val="53565A"/>
                </a:solidFill>
                <a:effectLst/>
                <a:latin typeface="nexussans"/>
              </a:rPr>
            </a:br>
            <a:r>
              <a:rPr lang="en-US" sz="1400" b="0" i="0" dirty="0">
                <a:solidFill>
                  <a:srgbClr val="53565A"/>
                </a:solidFill>
                <a:effectLst/>
                <a:latin typeface="nexussans"/>
              </a:rPr>
              <a:t>1. increasing the representation of scholars from underrepresented groups and Low and Middle-Income Countries (LMICs);</a:t>
            </a:r>
            <a:br>
              <a:rPr lang="en-US" sz="1400" b="0" i="0" dirty="0">
                <a:solidFill>
                  <a:srgbClr val="53565A"/>
                </a:solidFill>
                <a:effectLst/>
                <a:latin typeface="nexussans"/>
              </a:rPr>
            </a:br>
            <a:r>
              <a:rPr lang="en-US" sz="1400" b="0" i="0" dirty="0">
                <a:solidFill>
                  <a:srgbClr val="53565A"/>
                </a:solidFill>
                <a:effectLst/>
                <a:latin typeface="nexussans"/>
              </a:rPr>
              <a:t>2. Ensuring that our editorial board is diverse in terms of disciplines, gender, geography, and underrepresented groups in research</a:t>
            </a:r>
          </a:p>
          <a:p>
            <a:pPr algn="l" fontAlgn="base"/>
            <a:r>
              <a:rPr lang="en-US" sz="1400" b="0" i="0" dirty="0">
                <a:solidFill>
                  <a:srgbClr val="53565A"/>
                </a:solidFill>
                <a:effectLst/>
                <a:latin typeface="nexussans"/>
              </a:rPr>
              <a:t>Toward that end, we expect that</a:t>
            </a:r>
            <a:br>
              <a:rPr lang="en-US" sz="1400" b="0" i="0" dirty="0">
                <a:solidFill>
                  <a:srgbClr val="53565A"/>
                </a:solidFill>
                <a:effectLst/>
                <a:latin typeface="nexussans"/>
              </a:rPr>
            </a:br>
            <a:r>
              <a:rPr lang="en-US" sz="1400" b="0" i="0" dirty="0">
                <a:solidFill>
                  <a:srgbClr val="53565A"/>
                </a:solidFill>
                <a:effectLst/>
                <a:latin typeface="nexussans"/>
              </a:rPr>
              <a:t>1. submissions that use primary or secondary data from LMICs or underrepresented groups invite scholars from those countries or groups to make substantive contributions for earned authorship per the </a:t>
            </a:r>
            <a:r>
              <a:rPr lang="en-US" sz="1400" b="0" i="0" u="none" strike="noStrike" dirty="0">
                <a:solidFill>
                  <a:srgbClr val="007398"/>
                </a:solidFill>
                <a:effectLst/>
                <a:latin typeface="nexussans"/>
                <a:hlinkClick r:id="rId3"/>
              </a:rPr>
              <a:t>Contributor Role Taxonomy adopted by Elsevier</a:t>
            </a:r>
            <a:r>
              <a:rPr lang="en-US" sz="1400" b="0" i="0" dirty="0">
                <a:solidFill>
                  <a:srgbClr val="53565A"/>
                </a:solidFill>
                <a:effectLst/>
                <a:latin typeface="nexussans"/>
              </a:rPr>
              <a:t>;</a:t>
            </a:r>
            <a:br>
              <a:rPr lang="en-US" sz="1400" b="0" i="0" dirty="0">
                <a:solidFill>
                  <a:srgbClr val="53565A"/>
                </a:solidFill>
                <a:effectLst/>
                <a:latin typeface="nexussans"/>
              </a:rPr>
            </a:br>
            <a:r>
              <a:rPr lang="en-US" sz="1400" b="0" i="0" dirty="0">
                <a:solidFill>
                  <a:srgbClr val="53565A"/>
                </a:solidFill>
                <a:effectLst/>
                <a:latin typeface="nexussans"/>
              </a:rPr>
              <a:t>2. authors cite LMIC scholars' published work on the subject country; and</a:t>
            </a:r>
            <a:br>
              <a:rPr lang="en-US" sz="1400" b="0" i="0" dirty="0">
                <a:solidFill>
                  <a:srgbClr val="53565A"/>
                </a:solidFill>
                <a:effectLst/>
                <a:latin typeface="nexussans"/>
              </a:rPr>
            </a:br>
            <a:r>
              <a:rPr lang="en-US" sz="1400" b="0" i="0" dirty="0">
                <a:solidFill>
                  <a:srgbClr val="53565A"/>
                </a:solidFill>
                <a:effectLst/>
                <a:latin typeface="nexussans"/>
              </a:rPr>
              <a:t>3. authors acknowledge LMIC institutions or individuals, or underrepresented groups that provided support at any stage of the research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85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638800" y="0"/>
            <a:ext cx="472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Thank you</a:t>
            </a:r>
          </a:p>
        </p:txBody>
      </p:sp>
      <p:pic>
        <p:nvPicPr>
          <p:cNvPr id="4" name="Picture 3" descr="A large group of people posing for a photo&#10;&#10;Description automatically generated">
            <a:extLst>
              <a:ext uri="{FF2B5EF4-FFF2-40B4-BE49-F238E27FC236}">
                <a16:creationId xmlns:a16="http://schemas.microsoft.com/office/drawing/2014/main" id="{8C6B109C-3E1E-5144-7C11-1488132A71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/>
          <a:stretch/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7007</TotalTime>
  <Words>322</Words>
  <Application>Microsoft Office PowerPoint</Application>
  <PresentationFormat>On-screen Show (4:3)</PresentationFormat>
  <Paragraphs>48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Georgia</vt:lpstr>
      <vt:lpstr>nexussans</vt:lpstr>
      <vt:lpstr>Times New Roman</vt:lpstr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ANP</dc:creator>
  <cp:lastModifiedBy>Chris Barrett</cp:lastModifiedBy>
  <cp:revision>238</cp:revision>
  <dcterms:created xsi:type="dcterms:W3CDTF">2001-03-15T21:53:34Z</dcterms:created>
  <dcterms:modified xsi:type="dcterms:W3CDTF">2022-09-22T20:42:16Z</dcterms:modified>
</cp:coreProperties>
</file>